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6040202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30302020203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E8689A-24F4-4ABD-B361-A663286DF562}">
          <p14:sldIdLst>
            <p14:sldId id="256"/>
            <p14:sldId id="257"/>
            <p14:sldId id="258"/>
            <p14:sldId id="259"/>
            <p14:sldId id="260"/>
            <p14:sldId id="268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89871" autoAdjust="0"/>
  </p:normalViewPr>
  <p:slideViewPr>
    <p:cSldViewPr>
      <p:cViewPr varScale="1">
        <p:scale>
          <a:sx n="66" d="100"/>
          <a:sy n="66" d="100"/>
        </p:scale>
        <p:origin x="240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28.08.2024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26594" y="3313649"/>
            <a:ext cx="6542137" cy="273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Arial Black" panose="020B0A04020102020204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40409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159915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98477" y="8266352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7032" y="4543896"/>
            <a:ext cx="5181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7876"/>
            <a:chOff x="0" y="-47625"/>
            <a:chExt cx="7569956" cy="117050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5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8" name="Subtitle 17">
            <a:extLst>
              <a:ext uri="{FF2B5EF4-FFF2-40B4-BE49-F238E27FC236}">
                <a16:creationId xmlns:a16="http://schemas.microsoft.com/office/drawing/2014/main" id="{5BB60885-1130-BF4E-4F0F-6EE0DEB1A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0166" y="919061"/>
            <a:ext cx="6400800" cy="157366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ANALYSIS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Animals are the most popular category, followed by  science, healthy eating, technology and food.</a:t>
            </a:r>
            <a:endParaRPr lang="hi-IN" sz="2400" dirty="0">
              <a:solidFill>
                <a:schemeClr val="tx1"/>
              </a:solidFill>
            </a:endParaRPr>
          </a:p>
        </p:txBody>
      </p:sp>
      <p:sp>
        <p:nvSpPr>
          <p:cNvPr id="19" name="Subtitle 17">
            <a:extLst>
              <a:ext uri="{FF2B5EF4-FFF2-40B4-BE49-F238E27FC236}">
                <a16:creationId xmlns:a16="http://schemas.microsoft.com/office/drawing/2014/main" id="{A27212E0-6475-991E-31DF-89A55FB5288D}"/>
              </a:ext>
            </a:extLst>
          </p:cNvPr>
          <p:cNvSpPr txBox="1">
            <a:spLocks/>
          </p:cNvSpPr>
          <p:nvPr/>
        </p:nvSpPr>
        <p:spPr>
          <a:xfrm>
            <a:off x="11143966" y="2698305"/>
            <a:ext cx="6400800" cy="4615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b="1" dirty="0">
                <a:solidFill>
                  <a:schemeClr val="tx1"/>
                </a:solidFill>
              </a:rPr>
              <a:t>INSIGHTS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Peoples love for adorable animals are showing in the results.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With all the fascinating things like Chat GPT, AI buzz around, people are more interested in the new things happening in Science and Technology world.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One of the basic needs, Food is in the top list. Also people have become more conscious about their health and interested in knowing healthy foods habits.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Social Buzz can use the above insights and campaign accordingly with brands to increase the user engagement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E91B9644-D3E0-DBFE-88E2-AF47AFC9180A}"/>
              </a:ext>
            </a:extLst>
          </p:cNvPr>
          <p:cNvSpPr txBox="1">
            <a:spLocks/>
          </p:cNvSpPr>
          <p:nvPr/>
        </p:nvSpPr>
        <p:spPr>
          <a:xfrm>
            <a:off x="11179526" y="7687107"/>
            <a:ext cx="6400800" cy="1438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This ad-hoc analysis is insightful, but it’s time to take this analysis to large scale production for real time understanding of your business. We can help you achieve this.</a:t>
            </a:r>
            <a:endParaRPr lang="hi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 Black" panose="020B0A040201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793231" y="3829934"/>
            <a:ext cx="572982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93669"/>
            <a:chOff x="0" y="0"/>
            <a:chExt cx="11564591" cy="6258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96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Problem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Process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Insights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8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Project Recap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3EEC3851-2443-8FAC-B698-88C0FEA51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8927" y="2400075"/>
            <a:ext cx="7780252" cy="6275832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IN" sz="3000" b="1" dirty="0">
                <a:solidFill>
                  <a:schemeClr val="tx1"/>
                </a:solidFill>
              </a:rPr>
              <a:t>Social Buzz </a:t>
            </a:r>
            <a:r>
              <a:rPr lang="en-IN" sz="3000" dirty="0">
                <a:solidFill>
                  <a:schemeClr val="tx1"/>
                </a:solidFill>
              </a:rPr>
              <a:t>is a fast growing technology company and want to scale up to manage the challenges of big data.</a:t>
            </a:r>
          </a:p>
          <a:p>
            <a:pPr algn="just">
              <a:spcAft>
                <a:spcPts val="600"/>
              </a:spcAft>
            </a:pPr>
            <a:r>
              <a:rPr lang="en-IN" sz="3000" dirty="0">
                <a:solidFill>
                  <a:schemeClr val="tx1"/>
                </a:solidFill>
              </a:rPr>
              <a:t>Accenture has began a 3 month POC focusing on the below tasks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tx1"/>
                </a:solidFill>
              </a:rPr>
              <a:t>An audit of their big data practice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tx1"/>
                </a:solidFill>
              </a:rPr>
              <a:t>Recommendations for a successful IPO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tx1"/>
                </a:solidFill>
              </a:rPr>
              <a:t> An analysis of their content categories that highlights the </a:t>
            </a:r>
            <a:r>
              <a:rPr lang="en-IN" sz="3000" b="1" dirty="0">
                <a:solidFill>
                  <a:schemeClr val="tx1"/>
                </a:solidFill>
              </a:rPr>
              <a:t>top 5 categories </a:t>
            </a:r>
            <a:r>
              <a:rPr lang="en-IN" sz="3000" dirty="0">
                <a:solidFill>
                  <a:schemeClr val="tx1"/>
                </a:solidFill>
              </a:rPr>
              <a:t>with the largest aggregate popularity </a:t>
            </a:r>
          </a:p>
          <a:p>
            <a:pPr algn="just"/>
            <a:endParaRPr lang="hi-IN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Problem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5DC5E5B4-08CF-E628-6408-3D8CFF50E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74" y="5136633"/>
            <a:ext cx="7036480" cy="474421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Every day over </a:t>
            </a:r>
            <a:r>
              <a:rPr lang="en-IN" b="1" dirty="0">
                <a:solidFill>
                  <a:schemeClr val="bg1"/>
                </a:solidFill>
              </a:rPr>
              <a:t>100,000</a:t>
            </a:r>
            <a:r>
              <a:rPr lang="en-IN" dirty="0">
                <a:solidFill>
                  <a:schemeClr val="bg1"/>
                </a:solidFill>
              </a:rPr>
              <a:t> pieces of content, ranging from text, images, videos and GIFs are posted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Maintain and get useful insights from this </a:t>
            </a:r>
            <a:r>
              <a:rPr lang="en-US" dirty="0">
                <a:solidFill>
                  <a:schemeClr val="bg1"/>
                </a:solidFill>
              </a:rPr>
              <a:t>massive amount of data</a:t>
            </a:r>
            <a:endParaRPr lang="hi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099BF-2450-633B-ACD1-E84C9D70A96A}"/>
              </a:ext>
            </a:extLst>
          </p:cNvPr>
          <p:cNvSpPr txBox="1"/>
          <p:nvPr/>
        </p:nvSpPr>
        <p:spPr>
          <a:xfrm>
            <a:off x="14381569" y="1789232"/>
            <a:ext cx="3399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Andrew Fleming </a:t>
            </a:r>
          </a:p>
          <a:p>
            <a:r>
              <a:rPr lang="en-US" sz="2400" b="1" dirty="0">
                <a:ea typeface="+mn-lt"/>
                <a:cs typeface="+mn-lt"/>
              </a:rPr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A8E005-05D9-3399-2938-9ED5DD7125C8}"/>
              </a:ext>
            </a:extLst>
          </p:cNvPr>
          <p:cNvSpPr txBox="1"/>
          <p:nvPr/>
        </p:nvSpPr>
        <p:spPr>
          <a:xfrm>
            <a:off x="14573957" y="4740448"/>
            <a:ext cx="2531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Marcus </a:t>
            </a:r>
            <a:r>
              <a:rPr lang="en-US" sz="2400" dirty="0" err="1">
                <a:ea typeface="+mn-lt"/>
                <a:cs typeface="+mn-lt"/>
              </a:rPr>
              <a:t>Rompton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r>
              <a:rPr lang="en-US" sz="2400" b="1" dirty="0">
                <a:ea typeface="+mn-lt"/>
                <a:cs typeface="+mn-lt"/>
              </a:rPr>
              <a:t>Senior Principle</a:t>
            </a:r>
            <a:endParaRPr lang="en-US" sz="2400" b="1" dirty="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3F981-F418-253F-7851-E6F8E56A2EC5}"/>
              </a:ext>
            </a:extLst>
          </p:cNvPr>
          <p:cNvSpPr txBox="1"/>
          <p:nvPr/>
        </p:nvSpPr>
        <p:spPr>
          <a:xfrm>
            <a:off x="14659313" y="7691664"/>
            <a:ext cx="2253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Vishnu K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Data Analyst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09CA25E3-646D-75E6-BE51-8522C5FB0D5D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119" y="1028700"/>
            <a:ext cx="2187334" cy="2123082"/>
            <a:chOff x="-23042" y="66269"/>
            <a:chExt cx="6542158" cy="6349987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C5893468-D36C-6106-FBA2-A4ACA66750C5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7751BED0-B08C-5232-6B05-00F70D89ED5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1A767B02-794C-6E3A-3A30-CDAD19A5DF4D}"/>
              </a:ext>
            </a:extLst>
          </p:cNvPr>
          <p:cNvGrpSpPr>
            <a:grpSpLocks noChangeAspect="1"/>
          </p:cNvGrpSpPr>
          <p:nvPr/>
        </p:nvGrpSpPr>
        <p:grpSpPr>
          <a:xfrm>
            <a:off x="11357125" y="3969761"/>
            <a:ext cx="2174041" cy="2165548"/>
            <a:chOff x="0" y="0"/>
            <a:chExt cx="6502400" cy="6477000"/>
          </a:xfrm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0766E54D-36CF-6933-C3EB-F21BB1DE914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3FC70CD-4F78-BF90-63FE-C0F656662677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CA03C-0AF6-BCF3-5CFE-65D25F41BA27}"/>
              </a:ext>
            </a:extLst>
          </p:cNvPr>
          <p:cNvSpPr txBox="1"/>
          <p:nvPr/>
        </p:nvSpPr>
        <p:spPr>
          <a:xfrm>
            <a:off x="4122000" y="1584000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Understanding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E5329-EB0E-795C-8153-1E0066678F99}"/>
              </a:ext>
            </a:extLst>
          </p:cNvPr>
          <p:cNvSpPr txBox="1"/>
          <p:nvPr/>
        </p:nvSpPr>
        <p:spPr>
          <a:xfrm>
            <a:off x="5994000" y="319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Cleaning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8FC49-6F34-B303-8D53-62AE2792A63B}"/>
              </a:ext>
            </a:extLst>
          </p:cNvPr>
          <p:cNvSpPr txBox="1"/>
          <p:nvPr/>
        </p:nvSpPr>
        <p:spPr>
          <a:xfrm>
            <a:off x="7910999" y="481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Modeling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A14454-91AC-7DA9-C0B8-069D4DA1F69F}"/>
              </a:ext>
            </a:extLst>
          </p:cNvPr>
          <p:cNvSpPr txBox="1"/>
          <p:nvPr/>
        </p:nvSpPr>
        <p:spPr>
          <a:xfrm>
            <a:off x="9656999" y="641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511FA-E619-DAED-48F0-0854EC8950FD}"/>
              </a:ext>
            </a:extLst>
          </p:cNvPr>
          <p:cNvSpPr txBox="1"/>
          <p:nvPr/>
        </p:nvSpPr>
        <p:spPr>
          <a:xfrm>
            <a:off x="11600999" y="803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Uncover Insights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3FABE53C-D332-6B40-A8EA-C1C333AD2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8401" y="2692355"/>
            <a:ext cx="3727778" cy="309884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May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Month with </a:t>
            </a:r>
          </a:p>
          <a:p>
            <a:r>
              <a:rPr lang="en-US" dirty="0">
                <a:solidFill>
                  <a:schemeClr val="tx1"/>
                </a:solidFill>
              </a:rPr>
              <a:t>most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6" name="Subtitle 14">
            <a:extLst>
              <a:ext uri="{FF2B5EF4-FFF2-40B4-BE49-F238E27FC236}">
                <a16:creationId xmlns:a16="http://schemas.microsoft.com/office/drawing/2014/main" id="{8C4CD6CA-456F-F0DF-48CF-960D8DD224EA}"/>
              </a:ext>
            </a:extLst>
          </p:cNvPr>
          <p:cNvSpPr txBox="1">
            <a:spLocks/>
          </p:cNvSpPr>
          <p:nvPr/>
        </p:nvSpPr>
        <p:spPr>
          <a:xfrm>
            <a:off x="6894403" y="2692356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1897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Reactions to</a:t>
            </a:r>
          </a:p>
          <a:p>
            <a:r>
              <a:rPr lang="en-US" dirty="0">
                <a:solidFill>
                  <a:schemeClr val="tx1"/>
                </a:solidFill>
              </a:rPr>
              <a:t> ‘Animal’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7" name="Subtitle 14">
            <a:extLst>
              <a:ext uri="{FF2B5EF4-FFF2-40B4-BE49-F238E27FC236}">
                <a16:creationId xmlns:a16="http://schemas.microsoft.com/office/drawing/2014/main" id="{837A0235-25A3-0EFB-9E0D-C48A8F44437D}"/>
              </a:ext>
            </a:extLst>
          </p:cNvPr>
          <p:cNvSpPr txBox="1">
            <a:spLocks/>
          </p:cNvSpPr>
          <p:nvPr/>
        </p:nvSpPr>
        <p:spPr>
          <a:xfrm>
            <a:off x="1749379" y="2692355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Unique </a:t>
            </a:r>
          </a:p>
          <a:p>
            <a:r>
              <a:rPr lang="en-US" dirty="0">
                <a:solidFill>
                  <a:schemeClr val="tx1"/>
                </a:solidFill>
              </a:rPr>
              <a:t>Categories</a:t>
            </a:r>
            <a:endParaRPr lang="hi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3A3659C-BEEA-5846-663D-789C1763E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509" y="1447467"/>
            <a:ext cx="13474716" cy="7902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03C250-DE93-E22D-B784-B31D1C61C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825" y="873120"/>
            <a:ext cx="11862688" cy="82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328</Words>
  <Application>Microsoft Macintosh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 Black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MACOS</cp:lastModifiedBy>
  <cp:revision>25</cp:revision>
  <dcterms:created xsi:type="dcterms:W3CDTF">2006-08-16T00:00:00Z</dcterms:created>
  <dcterms:modified xsi:type="dcterms:W3CDTF">2024-08-28T02:44:02Z</dcterms:modified>
  <dc:identifier>DAEhDyfaYKE</dc:identifier>
</cp:coreProperties>
</file>